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6" r:id="rId5"/>
    <p:sldId id="264" r:id="rId6"/>
    <p:sldId id="265" r:id="rId7"/>
    <p:sldId id="263" r:id="rId8"/>
    <p:sldId id="262" r:id="rId9"/>
    <p:sldId id="261" r:id="rId10"/>
    <p:sldId id="260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</p:sldIdLst>
  <p:sldSz cx="12192000" cy="6858000"/>
  <p:notesSz cx="6858000" cy="9144000"/>
  <p:embeddedFontLs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Raleway" pitchFamily="2" charset="-52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gHL3aj/qPqx1NheF4DTdkV6aj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33"/>
    <a:srgbClr val="253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0cc9866ce8_1_285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30cc9866ce8_1_285"/>
          <p:cNvSpPr txBox="1">
            <a:spLocks noGrp="1"/>
          </p:cNvSpPr>
          <p:nvPr>
            <p:ph type="ctrTitle"/>
          </p:nvPr>
        </p:nvSpPr>
        <p:spPr>
          <a:xfrm>
            <a:off x="647833" y="352633"/>
            <a:ext cx="10911600" cy="196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g30cc9866ce8_1_285"/>
          <p:cNvSpPr txBox="1">
            <a:spLocks noGrp="1"/>
          </p:cNvSpPr>
          <p:nvPr>
            <p:ph type="subTitle" idx="1"/>
          </p:nvPr>
        </p:nvSpPr>
        <p:spPr>
          <a:xfrm>
            <a:off x="647833" y="2317433"/>
            <a:ext cx="10911600" cy="114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g30cc9866ce8_1_285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0cc9866ce8_1_33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0cc9866ce8_1_330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●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■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○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■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○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■"/>
              <a:defRPr sz="1600"/>
            </a:lvl9pPr>
          </a:lstStyle>
          <a:p>
            <a:endParaRPr/>
          </a:p>
        </p:txBody>
      </p:sp>
      <p:sp>
        <p:nvSpPr>
          <p:cNvPr id="57" name="Google Shape;57;g30cc9866ce8_1_330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●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■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●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○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■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●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○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■"/>
              <a:defRPr sz="1600"/>
            </a:lvl9pPr>
          </a:lstStyle>
          <a:p>
            <a:endParaRPr/>
          </a:p>
        </p:txBody>
      </p:sp>
      <p:sp>
        <p:nvSpPr>
          <p:cNvPr id="58" name="Google Shape;58;g30cc9866ce8_1_33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0cc9866ce8_1_33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0cc9866ce8_1_33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cc9866ce8_1_337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8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0cc9866ce8_1_337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2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40"/>
              <a:buChar char="○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■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2000"/>
            </a:lvl9pPr>
          </a:lstStyle>
          <a:p>
            <a:endParaRPr/>
          </a:p>
        </p:txBody>
      </p:sp>
      <p:sp>
        <p:nvSpPr>
          <p:cNvPr id="64" name="Google Shape;64;g30cc9866ce8_1_337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g30cc9866ce8_1_33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0cc9866ce8_1_33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0cc9866ce8_1_33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30cc9866ce8_1_290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g30cc9866ce8_1_290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g30cc9866ce8_1_290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0cc9866ce8_1_29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30cc9866ce8_1_29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30cc9866ce8_1_294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0cc9866ce8_1_2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30cc9866ce8_1_29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g30cc9866ce8_1_29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g30cc9866ce8_1_298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0cc9866ce8_1_30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2" name="Google Shape;32;g30cc9866ce8_1_30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g30cc9866ce8_1_306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0cc9866ce8_1_310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721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g30cc9866ce8_1_310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0cc9866ce8_1_313"/>
          <p:cNvSpPr/>
          <p:nvPr/>
        </p:nvSpPr>
        <p:spPr>
          <a:xfrm>
            <a:off x="6182400" y="107600"/>
            <a:ext cx="59019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g30cc9866ce8_1_313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g30cc9866ce8_1_313"/>
          <p:cNvSpPr txBox="1">
            <a:spLocks noGrp="1"/>
          </p:cNvSpPr>
          <p:nvPr>
            <p:ph type="title"/>
          </p:nvPr>
        </p:nvSpPr>
        <p:spPr>
          <a:xfrm>
            <a:off x="354000" y="1575600"/>
            <a:ext cx="5393700" cy="204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1" name="Google Shape;41;g30cc9866ce8_1_313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g30cc9866ce8_1_31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g30cc9866ce8_1_313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0cc9866ce8_1_32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</a:lstStyle>
          <a:p>
            <a:endParaRPr/>
          </a:p>
        </p:txBody>
      </p:sp>
      <p:sp>
        <p:nvSpPr>
          <p:cNvPr id="46" name="Google Shape;46;g30cc9866ce8_1_320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0cc9866ce8_1_323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g30cc9866ce8_1_323"/>
          <p:cNvSpPr txBox="1">
            <a:spLocks noGrp="1"/>
          </p:cNvSpPr>
          <p:nvPr>
            <p:ph type="title" hasCustomPrompt="1"/>
          </p:nvPr>
        </p:nvSpPr>
        <p:spPr>
          <a:xfrm>
            <a:off x="415600" y="990668"/>
            <a:ext cx="11360700" cy="2675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g30cc9866ce8_1_323"/>
          <p:cNvSpPr txBox="1">
            <a:spLocks noGrp="1"/>
          </p:cNvSpPr>
          <p:nvPr>
            <p:ph type="body" idx="1"/>
          </p:nvPr>
        </p:nvSpPr>
        <p:spPr>
          <a:xfrm>
            <a:off x="415600" y="3793576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30cc9866ce8_1_323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4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0cc9866ce8_1_28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g30cc9866ce8_1_28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ource Sans Pro"/>
              <a:buChar char="●"/>
              <a:defRPr sz="2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g30cc9866ce8_1_281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rive.google.com/file/d/1iu-hiEfOob_BDpMMWB6gN-3oTQofXCwx/view?usp=shar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title"/>
          </p:nvPr>
        </p:nvSpPr>
        <p:spPr>
          <a:xfrm>
            <a:off x="99778" y="444947"/>
            <a:ext cx="5798102" cy="596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uk-UA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Міський літературно-мистецький марафон </a:t>
            </a:r>
            <a:r>
              <a:rPr lang="uk-UA" sz="6000" i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«Йдемо з Шевченком у майбутнє!»</a:t>
            </a:r>
            <a:r>
              <a:rPr lang="uk-UA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 присвячений </a:t>
            </a:r>
            <a:br>
              <a:rPr lang="uk-UA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211-й річниці </a:t>
            </a:r>
            <a:br>
              <a:rPr lang="uk-UA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від дня народження </a:t>
            </a:r>
            <a:br>
              <a:rPr lang="uk-UA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sz="4800" i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Тараса Шевченка</a:t>
            </a:r>
            <a:r>
              <a:rPr lang="uk-UA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endParaRPr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5CDF4B-2AF9-4C64-83F6-DF0D24EC95FA}"/>
              </a:ext>
            </a:extLst>
          </p:cNvPr>
          <p:cNvSpPr txBox="1"/>
          <p:nvPr/>
        </p:nvSpPr>
        <p:spPr>
          <a:xfrm>
            <a:off x="5733538" y="4117169"/>
            <a:ext cx="60417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Raleway"/>
                <a:sym typeface="Raleway"/>
              </a:rPr>
              <a:t>у межах реалізації Міської програми розвитку та функціонування української мови в закладах освіти на 2022-2026 роки </a:t>
            </a:r>
          </a:p>
          <a:p>
            <a:pPr algn="ctr"/>
            <a:r>
              <a:rPr lang="uk-UA" sz="3200" b="1" i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Raleway"/>
                <a:sym typeface="Raleway"/>
              </a:rPr>
              <a:t>«Сильна мова - успішна держава"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53992-9373-4083-8EF2-43B056CC00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7645" y="186286"/>
            <a:ext cx="3277910" cy="3788404"/>
          </a:xfrm>
          <a:prstGeom prst="rect">
            <a:avLst/>
          </a:prstGeom>
          <a:effectLst>
            <a:glow rad="304800">
              <a:schemeClr val="bg1">
                <a:alpha val="76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2">
                <a:lumMod val="0"/>
                <a:lumOff val="100000"/>
              </a:schemeClr>
            </a:gs>
            <a:gs pos="4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4F3C95D-C919-48A2-8444-61D4133FCC4F}"/>
              </a:ext>
            </a:extLst>
          </p:cNvPr>
          <p:cNvSpPr txBox="1">
            <a:spLocks/>
          </p:cNvSpPr>
          <p:nvPr/>
        </p:nvSpPr>
        <p:spPr>
          <a:xfrm>
            <a:off x="0" y="2424486"/>
            <a:ext cx="3628104" cy="241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uk-UA" sz="2400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"Учітеся, читайте,</a:t>
            </a:r>
          </a:p>
          <a:p>
            <a:pPr algn="ctr"/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 чужому навчайтеся,</a:t>
            </a:r>
          </a:p>
          <a:p>
            <a:pPr algn="ctr"/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 свого не цурайтеся..."  </a:t>
            </a:r>
          </a:p>
          <a:p>
            <a:pPr algn="ctr"/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Свирид</a:t>
            </a:r>
            <a:r>
              <a:rPr lang="ru-RU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Вікторія</a:t>
            </a:r>
            <a:r>
              <a:rPr lang="ru-RU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ru-RU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</a:t>
            </a:r>
            <a:endParaRPr lang="uk-UA" sz="2400" b="1" i="1" dirty="0">
              <a:solidFill>
                <a:schemeClr val="tx1">
                  <a:lumMod val="7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76CF7-5BEC-4BB8-9BE8-2F601538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04" y="118397"/>
            <a:ext cx="4965904" cy="662120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7799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99000">
              <a:schemeClr val="accent2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4F3C95D-C919-48A2-8444-61D4133FCC4F}"/>
              </a:ext>
            </a:extLst>
          </p:cNvPr>
          <p:cNvSpPr txBox="1">
            <a:spLocks/>
          </p:cNvSpPr>
          <p:nvPr/>
        </p:nvSpPr>
        <p:spPr>
          <a:xfrm>
            <a:off x="8583561" y="4439265"/>
            <a:ext cx="3141406" cy="241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uk-UA" sz="2400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"Садок вишневий коло хати..."                       </a:t>
            </a:r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Пилипенко Мадіна, 7 клас</a:t>
            </a:r>
            <a:endParaRPr lang="uk-UA" sz="2400" b="1" i="1" dirty="0">
              <a:solidFill>
                <a:schemeClr val="tx1">
                  <a:lumMod val="7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C5944-D03A-44E7-8DD1-AA8D2083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626" y="98732"/>
            <a:ext cx="4995402" cy="666053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 descr="Традиционный европейский украинский орнамент Иллюстрация вектора -  иллюстрации насчитывающей конспектов, картины: 75348379">
            <a:extLst>
              <a:ext uri="{FF2B5EF4-FFF2-40B4-BE49-F238E27FC236}">
                <a16:creationId xmlns:a16="http://schemas.microsoft.com/office/drawing/2014/main" id="{69061F92-7F36-4F40-B4CB-A87BA969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51" y="1526644"/>
            <a:ext cx="2001480" cy="26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8000">
              <a:schemeClr val="accent2">
                <a:lumMod val="0"/>
                <a:lumOff val="100000"/>
              </a:schemeClr>
            </a:gs>
            <a:gs pos="92000">
              <a:schemeClr val="accent2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4F3C95D-C919-48A2-8444-61D4133FCC4F}"/>
              </a:ext>
            </a:extLst>
          </p:cNvPr>
          <p:cNvSpPr txBox="1">
            <a:spLocks/>
          </p:cNvSpPr>
          <p:nvPr/>
        </p:nvSpPr>
        <p:spPr>
          <a:xfrm>
            <a:off x="-185981" y="108488"/>
            <a:ext cx="3874577" cy="241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uk-UA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Світає,</a:t>
            </a:r>
          </a:p>
          <a:p>
            <a:r>
              <a:rPr lang="uk-UA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Край неба палає;</a:t>
            </a:r>
          </a:p>
          <a:p>
            <a:r>
              <a:rPr lang="uk-UA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Соловейко в темнім гаї</a:t>
            </a:r>
          </a:p>
          <a:p>
            <a:r>
              <a:rPr lang="uk-UA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Сонце зострічає... "  </a:t>
            </a:r>
          </a:p>
          <a:p>
            <a:r>
              <a:rPr lang="uk-UA" sz="2400" b="1" i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Остапець Софія, </a:t>
            </a:r>
          </a:p>
          <a:p>
            <a:r>
              <a:rPr lang="uk-UA" sz="2400" b="1" i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клас</a:t>
            </a:r>
            <a:endParaRPr lang="uk-UA" sz="2400" b="1" i="1" dirty="0"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DC1DD-FC95-4BC2-8B44-8AF97D4D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53" y="216976"/>
            <a:ext cx="8565396" cy="642404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Традиционный европейский украинский орнамент Иллюстрация вектора -  иллюстрации насчитывающей конспектов, картины: 75348379">
            <a:extLst>
              <a:ext uri="{FF2B5EF4-FFF2-40B4-BE49-F238E27FC236}">
                <a16:creationId xmlns:a16="http://schemas.microsoft.com/office/drawing/2014/main" id="{0B5773DD-B3F1-4C90-928C-0EF8311F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6" y="3428999"/>
            <a:ext cx="2001480" cy="26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4F3C95D-C919-48A2-8444-61D4133FCC4F}"/>
              </a:ext>
            </a:extLst>
          </p:cNvPr>
          <p:cNvSpPr txBox="1">
            <a:spLocks/>
          </p:cNvSpPr>
          <p:nvPr/>
        </p:nvSpPr>
        <p:spPr>
          <a:xfrm>
            <a:off x="0" y="4006645"/>
            <a:ext cx="4059382" cy="22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uk-UA" sz="2400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</a:t>
            </a:r>
            <a:r>
              <a:rPr lang="ru-RU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 умру, то поховайте</a:t>
            </a:r>
          </a:p>
          <a:p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Мене на могилі,</a:t>
            </a:r>
          </a:p>
          <a:p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 степу широкого</a:t>
            </a:r>
          </a:p>
          <a:p>
            <a:pPr marL="265113" indent="-36513"/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Вкраїні милій..."</a:t>
            </a:r>
            <a:r>
              <a:rPr lang="ru-RU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</a:t>
            </a:r>
            <a:r>
              <a:rPr lang="ru-RU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Опанасенко </a:t>
            </a:r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Софія,</a:t>
            </a:r>
            <a:r>
              <a:rPr lang="ru-RU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265113" indent="-36513"/>
            <a:r>
              <a:rPr lang="ru-RU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клас</a:t>
            </a:r>
            <a:endParaRPr lang="uk-UA" sz="2400" b="1" i="1" dirty="0">
              <a:solidFill>
                <a:schemeClr val="tx1">
                  <a:lumMod val="7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6491B-D150-4B07-BEA8-3BAB30DE4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7" r="1874"/>
          <a:stretch/>
        </p:blipFill>
        <p:spPr>
          <a:xfrm rot="16200000">
            <a:off x="5151525" y="-801198"/>
            <a:ext cx="5714591" cy="812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016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4F3C95D-C919-48A2-8444-61D4133FCC4F}"/>
              </a:ext>
            </a:extLst>
          </p:cNvPr>
          <p:cNvSpPr txBox="1">
            <a:spLocks/>
          </p:cNvSpPr>
          <p:nvPr/>
        </p:nvSpPr>
        <p:spPr>
          <a:xfrm>
            <a:off x="9040761" y="280220"/>
            <a:ext cx="2964426" cy="241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uk-UA" sz="2400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"Садок вишневий коло хати</a:t>
            </a:r>
            <a:r>
              <a:rPr lang="ru-RU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</a:t>
            </a:r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"</a:t>
            </a:r>
            <a:r>
              <a:rPr lang="ru-RU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ru-RU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Больбат Серафима, 7 клас</a:t>
            </a:r>
            <a:endParaRPr lang="uk-UA" sz="2400" b="1" i="1" dirty="0">
              <a:solidFill>
                <a:schemeClr val="tx1">
                  <a:lumMod val="7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D2AC2-DAFC-4713-8E3B-5625883C9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3" y="95864"/>
            <a:ext cx="8888361" cy="666627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753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4F3C95D-C919-48A2-8444-61D4133FCC4F}"/>
              </a:ext>
            </a:extLst>
          </p:cNvPr>
          <p:cNvSpPr txBox="1">
            <a:spLocks/>
          </p:cNvSpPr>
          <p:nvPr/>
        </p:nvSpPr>
        <p:spPr>
          <a:xfrm>
            <a:off x="3851564" y="6032090"/>
            <a:ext cx="3829887" cy="119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"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Відьма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  </a:t>
            </a:r>
          </a:p>
          <a:p>
            <a:pPr algn="ctr"/>
            <a:r>
              <a:rPr lang="uk-UA" sz="2400" b="1" i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Ступак Софія, </a:t>
            </a:r>
            <a:r>
              <a:rPr lang="ru-RU" sz="2400" b="1" i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клас </a:t>
            </a:r>
            <a:endParaRPr lang="uk-UA" sz="2400" b="1" i="1" dirty="0">
              <a:ln w="0"/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uk-UA" sz="2400" b="1" dirty="0"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70FA-E6C5-4EA6-9514-D27FC9A17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91"/>
          <a:stretch/>
        </p:blipFill>
        <p:spPr>
          <a:xfrm>
            <a:off x="1919747" y="117979"/>
            <a:ext cx="8352503" cy="591411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2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4F3C95D-C919-48A2-8444-61D4133FCC4F}"/>
              </a:ext>
            </a:extLst>
          </p:cNvPr>
          <p:cNvSpPr txBox="1">
            <a:spLocks/>
          </p:cNvSpPr>
          <p:nvPr/>
        </p:nvSpPr>
        <p:spPr>
          <a:xfrm>
            <a:off x="-1" y="581890"/>
            <a:ext cx="4556803" cy="241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uk-UA" sz="2400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«Борітеся – поборете!</a:t>
            </a:r>
          </a:p>
          <a:p>
            <a:r>
              <a:rPr lang="ru-RU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Вам Бог помагає!</a:t>
            </a:r>
          </a:p>
          <a:p>
            <a:r>
              <a:rPr lang="ru-RU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вас правда, за вас слава.</a:t>
            </a:r>
          </a:p>
          <a:p>
            <a:r>
              <a:rPr lang="ru-RU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 воля святая!                                                  </a:t>
            </a:r>
            <a:r>
              <a:rPr lang="ru-RU" sz="2400" b="1" i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Колесник </a:t>
            </a:r>
            <a:r>
              <a:rPr lang="uk-UA" sz="2400" b="1" i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Юлія</a:t>
            </a:r>
            <a:r>
              <a:rPr lang="ru-RU" sz="2400" b="1" i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r>
              <a:rPr lang="ru-RU" sz="2400" b="1" i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9 клас</a:t>
            </a:r>
            <a:endParaRPr lang="uk-UA" sz="2400" b="1" i="1" dirty="0"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A290B-F31B-441C-A58D-49BB89933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1"/>
          <a:stretch/>
        </p:blipFill>
        <p:spPr>
          <a:xfrm>
            <a:off x="4556803" y="169197"/>
            <a:ext cx="5039647" cy="657502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35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4F3C95D-C919-48A2-8444-61D4133FCC4F}"/>
              </a:ext>
            </a:extLst>
          </p:cNvPr>
          <p:cNvSpPr txBox="1">
            <a:spLocks/>
          </p:cNvSpPr>
          <p:nvPr/>
        </p:nvSpPr>
        <p:spPr>
          <a:xfrm>
            <a:off x="8902662" y="452819"/>
            <a:ext cx="3141407" cy="147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uk-UA" sz="2400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Об'єднаймося ж, брати мої</a:t>
            </a:r>
            <a:r>
              <a:rPr lang="ru-RU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 </a:t>
            </a:r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Кресан</a:t>
            </a:r>
            <a:r>
              <a:rPr lang="ru-RU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Яна, 9 клас</a:t>
            </a:r>
            <a:endParaRPr lang="uk-UA" sz="2400" b="1" i="1" dirty="0">
              <a:solidFill>
                <a:schemeClr val="tx1">
                  <a:lumMod val="7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C2D36-80A5-4307-B61E-133A1A820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"/>
          <a:stretch/>
        </p:blipFill>
        <p:spPr>
          <a:xfrm rot="16200000">
            <a:off x="1401298" y="-1022220"/>
            <a:ext cx="6561961" cy="890244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00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4F3C95D-C919-48A2-8444-61D4133FCC4F}"/>
              </a:ext>
            </a:extLst>
          </p:cNvPr>
          <p:cNvSpPr txBox="1">
            <a:spLocks/>
          </p:cNvSpPr>
          <p:nvPr/>
        </p:nvSpPr>
        <p:spPr>
          <a:xfrm>
            <a:off x="8141110" y="0"/>
            <a:ext cx="3775587" cy="125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uk-UA" sz="2400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Думи мої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думи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мої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...»                                         </a:t>
            </a:r>
            <a:r>
              <a:rPr lang="ru-RU" sz="2400" b="1" i="1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Глушко Еліна, 7 клас</a:t>
            </a:r>
            <a:endParaRPr lang="uk-UA" sz="2400" b="1" i="1" dirty="0"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3C765-AFE5-48E3-8DF3-8DD2ECE0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638" y="98732"/>
            <a:ext cx="4995402" cy="666053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4" name="Picture 2" descr="Традиционный европейский украинский орнамент Иллюстрация вектора -  иллюстрации насчитывающей орнаментально, этническо: 74647653">
            <a:extLst>
              <a:ext uri="{FF2B5EF4-FFF2-40B4-BE49-F238E27FC236}">
                <a16:creationId xmlns:a16="http://schemas.microsoft.com/office/drawing/2014/main" id="{6260E122-B31D-4BF0-8132-60A8C0AF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3" y="707922"/>
            <a:ext cx="2666908" cy="54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/>
          <p:nvPr/>
        </p:nvSpPr>
        <p:spPr>
          <a:xfrm>
            <a:off x="0" y="198529"/>
            <a:ext cx="11621729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0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Матеріали здобувачів освіти </a:t>
            </a:r>
            <a:br>
              <a:rPr lang="uk-UA" sz="40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uk-UA" sz="54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Ніжинської гімназії № 3 </a:t>
            </a:r>
            <a:br>
              <a:rPr lang="uk-UA" sz="40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uk-UA" sz="32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представлені в трьох номінаціях: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ru-RU" sz="3600" b="1" i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3600" b="1" i="1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82;p1" descr="ForzacN03">
            <a:extLst>
              <a:ext uri="{FF2B5EF4-FFF2-40B4-BE49-F238E27FC236}">
                <a16:creationId xmlns:a16="http://schemas.microsoft.com/office/drawing/2014/main" id="{6ECB96E3-CCF9-4643-8F59-D0E4FA23FC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084" y="2783812"/>
            <a:ext cx="4865104" cy="33168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80F58-EC56-465B-A9B1-ABCEEEAF4107}"/>
              </a:ext>
            </a:extLst>
          </p:cNvPr>
          <p:cNvSpPr txBox="1"/>
          <p:nvPr/>
        </p:nvSpPr>
        <p:spPr>
          <a:xfrm>
            <a:off x="5523271" y="2332137"/>
            <a:ext cx="60984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1) авторські есе та поезії;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2) малюнок, колаж, мистецька композиція;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3) відеоряд: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декламування поезій Тараса Шевченка;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виконання твору Тараса Шевченка англійською мовою (</a:t>
            </a:r>
            <a:r>
              <a:rPr lang="uk-UA" sz="28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покликання на відео</a:t>
            </a:r>
            <a:r>
              <a:rPr lang="ru-RU" sz="2800" b="1" i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lang="ru-RU" sz="2800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2CFAAB-A384-4296-AC89-3D2B5D1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01" y="138776"/>
            <a:ext cx="9919598" cy="6580448"/>
          </a:xfrm>
          <a:prstGeom prst="rect">
            <a:avLst/>
          </a:prstGeom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97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D6EF2-EC18-40F4-800D-7AF8AE01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12" y="157436"/>
            <a:ext cx="9420248" cy="6543128"/>
          </a:xfrm>
          <a:prstGeom prst="rect">
            <a:avLst/>
          </a:prstGeom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42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CACFAF-DD14-41D7-96CD-1A762F9AE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6850" y="6032090"/>
            <a:ext cx="7998300" cy="8067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«Тарас Шевченко - </a:t>
            </a:r>
            <a:r>
              <a:rPr lang="uk-UA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сонце України</a:t>
            </a:r>
            <a:r>
              <a:rPr lang="ru-RU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», </a:t>
            </a:r>
            <a:r>
              <a:rPr lang="ru-RU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Савич </a:t>
            </a:r>
            <a:r>
              <a:rPr lang="uk-UA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Ангеліна</a:t>
            </a:r>
            <a:r>
              <a:rPr lang="ru-RU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5 </a:t>
            </a:r>
            <a:r>
              <a:rPr lang="uk-UA" b="1" i="1" dirty="0" err="1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r>
              <a:rPr lang="ru-RU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</a:t>
            </a:r>
            <a:endParaRPr lang="uk-UA" b="1" i="1" dirty="0">
              <a:ln w="0"/>
              <a:solidFill>
                <a:schemeClr val="tx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7F6B8-54B9-4CC7-8735-21D814570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" r="5039"/>
          <a:stretch/>
        </p:blipFill>
        <p:spPr>
          <a:xfrm rot="16200000">
            <a:off x="3297383" y="-757187"/>
            <a:ext cx="5597238" cy="7998299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81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CACFAF-DD14-41D7-96CD-1A762F9AE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5291" y="4630994"/>
            <a:ext cx="3416709" cy="2035277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Зоре моя вечірняя, </a:t>
            </a:r>
          </a:p>
          <a:p>
            <a:pPr algn="ctr"/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Зійди над горою..."  </a:t>
            </a:r>
          </a:p>
          <a:p>
            <a:pPr algn="ctr"/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Тира Анна, 5 клас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9902C-34D7-438C-8BD8-89E3E3CBC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3" y="108769"/>
            <a:ext cx="8853949" cy="664046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2" descr="Традиционный европейский украинский орнамент Иллюстрация вектора -  иллюстрации насчитывающей орнаментально, этническо: 74647653">
            <a:extLst>
              <a:ext uri="{FF2B5EF4-FFF2-40B4-BE49-F238E27FC236}">
                <a16:creationId xmlns:a16="http://schemas.microsoft.com/office/drawing/2014/main" id="{344359AF-53BD-4D4A-8300-45F711D8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05" y="191729"/>
            <a:ext cx="2311215" cy="471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CACFAF-DD14-41D7-96CD-1A762F9AE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982065"/>
            <a:ext cx="3170903" cy="2418735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"Зацвіла в долині</a:t>
            </a:r>
          </a:p>
          <a:p>
            <a:pPr algn="ctr"/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Червона калина,</a:t>
            </a:r>
          </a:p>
          <a:p>
            <a:pPr algn="ctr"/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Ніби засміялась</a:t>
            </a:r>
          </a:p>
          <a:p>
            <a:pPr algn="ctr"/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Дівчина-дитина"  </a:t>
            </a:r>
          </a:p>
          <a:p>
            <a:pPr algn="ctr"/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Чонка Анна,  </a:t>
            </a:r>
          </a:p>
          <a:p>
            <a:pPr algn="ctr"/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клас</a:t>
            </a:r>
            <a:endParaRPr lang="uk-UA" sz="2400" b="1" i="1" dirty="0">
              <a:solidFill>
                <a:schemeClr val="tx1">
                  <a:lumMod val="7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CD420-F1B0-4BC7-88B3-B8C71166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896" y="90333"/>
            <a:ext cx="8903110" cy="667733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2" descr="Традиционный европейский украинский орнамент Иллюстрация вектора -  иллюстрации насчитывающей орнаментально, этническо: 74647653">
            <a:extLst>
              <a:ext uri="{FF2B5EF4-FFF2-40B4-BE49-F238E27FC236}">
                <a16:creationId xmlns:a16="http://schemas.microsoft.com/office/drawing/2014/main" id="{344359AF-53BD-4D4A-8300-45F711D8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777" y="-51842"/>
            <a:ext cx="2130307" cy="40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9C97AB0-ED4E-4508-8AB0-FDA4E2765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39" y="634181"/>
            <a:ext cx="2846439" cy="1268360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"Пан-отаман</a:t>
            </a:r>
            <a:r>
              <a:rPr lang="ru-RU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                                    </a:t>
            </a:r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Батусь</a:t>
            </a:r>
            <a:r>
              <a:rPr lang="ru-RU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Матвій</a:t>
            </a:r>
            <a:r>
              <a:rPr lang="ru-RU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6 клас</a:t>
            </a:r>
            <a:endParaRPr lang="uk-UA" sz="2400" b="1" i="1" dirty="0">
              <a:solidFill>
                <a:schemeClr val="tx1">
                  <a:lumMod val="7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5C4F5-46A5-43B5-8CDF-0CCAE0181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" r="1505" b="2527"/>
          <a:stretch/>
        </p:blipFill>
        <p:spPr>
          <a:xfrm rot="16200000">
            <a:off x="4247534" y="-1027472"/>
            <a:ext cx="6563033" cy="891294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2" descr="Украинский орнамент - векторные изображения, Украинский орнамент картинки |  Depositphotos">
            <a:extLst>
              <a:ext uri="{FF2B5EF4-FFF2-40B4-BE49-F238E27FC236}">
                <a16:creationId xmlns:a16="http://schemas.microsoft.com/office/drawing/2014/main" id="{4367DA09-1452-4E08-9B16-0BA7EC48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6747" y="2812642"/>
            <a:ext cx="4826409" cy="29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12AEFE2-C591-4127-85A1-B96F8D43FFD8}"/>
              </a:ext>
            </a:extLst>
          </p:cNvPr>
          <p:cNvSpPr txBox="1">
            <a:spLocks/>
          </p:cNvSpPr>
          <p:nvPr/>
        </p:nvSpPr>
        <p:spPr>
          <a:xfrm>
            <a:off x="8018206" y="44245"/>
            <a:ext cx="4173794" cy="241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b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"Тарас Шевченко - великий поет, художник, геній українського народу"                              </a:t>
            </a:r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Івасенко Анастасія, </a:t>
            </a:r>
          </a:p>
          <a:p>
            <a:pPr algn="ctr"/>
            <a:r>
              <a:rPr lang="uk-UA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uk-UA" sz="2400" b="1" i="1" dirty="0" err="1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r>
              <a:rPr lang="ru-RU" sz="2400" b="1" i="1" dirty="0">
                <a:ln w="0"/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</a:t>
            </a:r>
            <a:endParaRPr lang="uk-UA" sz="2400" b="1" i="1" dirty="0">
              <a:solidFill>
                <a:schemeClr val="tx1">
                  <a:lumMod val="7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1E63E4-460C-465B-9011-A11812ED0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24" y="88490"/>
            <a:ext cx="5010764" cy="668101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Украинский орнамент - векторные изображения, Украинский орнамент картинки |  Depositphotos">
            <a:extLst>
              <a:ext uri="{FF2B5EF4-FFF2-40B4-BE49-F238E27FC236}">
                <a16:creationId xmlns:a16="http://schemas.microsoft.com/office/drawing/2014/main" id="{4367DA09-1452-4E08-9B16-0BA7EC48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00122" y="1751821"/>
            <a:ext cx="4826409" cy="33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328</Words>
  <Application>Microsoft Office PowerPoint</Application>
  <PresentationFormat>Widescreen</PresentationFormat>
  <Paragraphs>51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Source Sans Pro</vt:lpstr>
      <vt:lpstr>Helvetica Neue</vt:lpstr>
      <vt:lpstr>Raleway</vt:lpstr>
      <vt:lpstr>Times New Roman</vt:lpstr>
      <vt:lpstr>Corbel</vt:lpstr>
      <vt:lpstr>Plum</vt:lpstr>
      <vt:lpstr>Міський літературно-мистецький марафон «Йдемо з Шевченком у майбутнє!», присвячений  211-й річниці  від дня народження  Тараса Шевченка,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ANTONINA</dc:creator>
  <cp:lastModifiedBy>Наталія Яременко</cp:lastModifiedBy>
  <cp:revision>34</cp:revision>
  <dcterms:created xsi:type="dcterms:W3CDTF">2020-10-08T13:19:59Z</dcterms:created>
  <dcterms:modified xsi:type="dcterms:W3CDTF">2025-03-06T12:52:41Z</dcterms:modified>
</cp:coreProperties>
</file>